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77" r:id="rId3"/>
    <p:sldId id="257" r:id="rId4"/>
    <p:sldId id="276" r:id="rId5"/>
    <p:sldId id="279" r:id="rId6"/>
    <p:sldId id="258" r:id="rId7"/>
    <p:sldId id="282" r:id="rId8"/>
    <p:sldId id="261" r:id="rId9"/>
    <p:sldId id="280" r:id="rId10"/>
    <p:sldId id="281" r:id="rId11"/>
  </p:sldIdLst>
  <p:sldSz cx="9144000" cy="5143500" type="screen16x9"/>
  <p:notesSz cx="9144000" cy="5143500"/>
  <p:defaultTextStyle>
    <a:defPPr>
      <a:defRPr kern="0"/>
    </a:defPPr>
  </p:defaultTextStyle>
  <p:extLst>
    <p:ext uri="{521415D9-36F7-43E2-AB2F-B90AF26B5E84}">
      <p14:sectionLst xmlns:p14="http://schemas.microsoft.com/office/powerpoint/2010/main">
        <p14:section name="Раздел по умолчанию" id="{16C01394-B667-4215-84F3-B6C98A43BB78}">
          <p14:sldIdLst>
            <p14:sldId id="256"/>
            <p14:sldId id="277"/>
            <p14:sldId id="257"/>
            <p14:sldId id="276"/>
            <p14:sldId id="279"/>
            <p14:sldId id="258"/>
            <p14:sldId id="282"/>
            <p14:sldId id="261"/>
            <p14:sldId id="280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4943"/>
    <a:srgbClr val="2626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7" d="100"/>
          <a:sy n="137" d="100"/>
        </p:scale>
        <p:origin x="864" y="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0AC8A-A7E0-4F15-8683-277C1C5AECE3}" type="datetimeFigureOut">
              <a:rPr lang="ru-RU" smtClean="0"/>
              <a:t>19.02.2025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642938"/>
            <a:ext cx="3086100" cy="1736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2474913"/>
            <a:ext cx="7315200" cy="2025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4886325"/>
            <a:ext cx="3962400" cy="257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D2D8B-F9A4-4CEF-AE2D-DCCCD919F9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182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BD6443-E923-86B9-793E-E517562A0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DE4570CC-88B1-2B5D-EC89-E6AA5E7012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3049117D-FB13-08B1-EE89-7CF8C4854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DF50A22-03AD-504F-DD48-73477FE20C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963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767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074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77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072578-1E87-9BB4-64C5-3843B4113D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FA5C7C53-B358-451E-5421-51BA06A760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D338AE18-49E5-1AB1-3AC0-6D7DDFF14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C85B414-1638-D823-96DF-45A766B738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46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917695-38F3-8273-D8F3-D4B6251AD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>
            <a:extLst>
              <a:ext uri="{FF2B5EF4-FFF2-40B4-BE49-F238E27FC236}">
                <a16:creationId xmlns:a16="http://schemas.microsoft.com/office/drawing/2014/main" id="{E7BCD668-207E-D79A-BB71-CE6A884E58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>
            <a:extLst>
              <a:ext uri="{FF2B5EF4-FFF2-40B4-BE49-F238E27FC236}">
                <a16:creationId xmlns:a16="http://schemas.microsoft.com/office/drawing/2014/main" id="{058FE3D7-FA40-654A-2743-009A3A8007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36F5358-1410-68FF-88C0-023CC93B63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3D2D8B-F9A4-4CEF-AE2D-DCCCD919F9CC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703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1594485"/>
            <a:ext cx="7772400" cy="10801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2880360"/>
            <a:ext cx="6400800" cy="12858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183005"/>
            <a:ext cx="3977640" cy="3394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772400" y="0"/>
            <a:ext cx="1371600" cy="51434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6927" y="4405884"/>
            <a:ext cx="1196340" cy="51054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9740" y="198500"/>
            <a:ext cx="703707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78733" y="1068399"/>
            <a:ext cx="4096384" cy="35318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1" i="0">
                <a:solidFill>
                  <a:srgbClr val="014843"/>
                </a:solidFill>
                <a:latin typeface="Tahoma"/>
                <a:cs typeface="Tahom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4783455"/>
            <a:ext cx="292608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2/19/2025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4783455"/>
            <a:ext cx="2103120" cy="2571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047"/>
            <a:ext cx="9144000" cy="5138928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27298" y="1330638"/>
            <a:ext cx="6545580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/>
          </a:p>
          <a:p>
            <a:pPr marL="12700" marR="5080" algn="just">
              <a:lnSpc>
                <a:spcPct val="100000"/>
              </a:lnSpc>
            </a:pPr>
            <a:r>
              <a:rPr lang="ru-RU" sz="1800" spc="55" dirty="0">
                <a:solidFill>
                  <a:srgbClr val="FFFFFF"/>
                </a:solidFill>
              </a:rPr>
              <a:t>Об организации деятельности по сбору, переводу, опубликованию и исследованию материалов фольклорного наследия коренных малочисленных народов Севера, в том числе по сохранению ревитализации, изучению и популяризации обрядовой традиции «Медвежьи игрища»</a:t>
            </a:r>
            <a:endParaRPr sz="1800" dirty="0"/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12420" y="208788"/>
            <a:ext cx="853440" cy="36271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150532-F9BA-1E56-62F6-D6EB042CE8B0}"/>
              </a:ext>
            </a:extLst>
          </p:cNvPr>
          <p:cNvSpPr txBox="1"/>
          <p:nvPr/>
        </p:nvSpPr>
        <p:spPr>
          <a:xfrm>
            <a:off x="312420" y="3867150"/>
            <a:ext cx="36776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Директор автономного учреждения </a:t>
            </a: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Ханты-Мансийского автономного округа – Югры </a:t>
            </a: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«Окружной Дом народного творчества» </a:t>
            </a:r>
          </a:p>
          <a:p>
            <a:r>
              <a:rPr lang="ru-RU" sz="1200" dirty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Е.Е. Исламуратова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7635028-0AE9-0148-01E2-EE37E0EF1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C182BCED-C1AB-30B4-66EB-CE1E105B421F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43001" y="0"/>
            <a:ext cx="1300999" cy="5143499"/>
          </a:xfrm>
          <a:prstGeom prst="rect">
            <a:avLst/>
          </a:prstGeom>
        </p:spPr>
      </p:pic>
      <p:sp>
        <p:nvSpPr>
          <p:cNvPr id="11" name="object 9">
            <a:extLst>
              <a:ext uri="{FF2B5EF4-FFF2-40B4-BE49-F238E27FC236}">
                <a16:creationId xmlns:a16="http://schemas.microsoft.com/office/drawing/2014/main" id="{1F5C53D4-7B22-5934-F380-C41040FB20DC}"/>
              </a:ext>
            </a:extLst>
          </p:cNvPr>
          <p:cNvSpPr txBox="1"/>
          <p:nvPr/>
        </p:nvSpPr>
        <p:spPr>
          <a:xfrm>
            <a:off x="3319351" y="1077417"/>
            <a:ext cx="4802233" cy="820738"/>
          </a:xfrm>
          <a:prstGeom prst="rect">
            <a:avLst/>
          </a:prstGeom>
          <a:ln w="9144">
            <a:noFill/>
          </a:ln>
        </p:spPr>
        <p:txBody>
          <a:bodyPr vert="horz" wrap="square" lIns="0" tIns="81280" rIns="0" bIns="0" rtlCol="0">
            <a:spAutoFit/>
          </a:bodyPr>
          <a:lstStyle/>
          <a:p>
            <a:pPr marL="91440" marR="253365">
              <a:lnSpc>
                <a:spcPct val="100000"/>
              </a:lnSpc>
              <a:spcBef>
                <a:spcPts val="640"/>
              </a:spcBef>
            </a:pPr>
            <a:r>
              <a:rPr lang="ru-RU" sz="1600" b="1" dirty="0">
                <a:solidFill>
                  <a:srgbClr val="024943"/>
                </a:solidFill>
                <a:latin typeface="Tahoma"/>
                <a:cs typeface="Tahoma"/>
              </a:rPr>
              <a:t>Внести изменения в части определения прав органов местного самоуправления в области:</a:t>
            </a:r>
            <a:endParaRPr sz="1600" b="1" dirty="0">
              <a:solidFill>
                <a:srgbClr val="024943"/>
              </a:solidFill>
              <a:latin typeface="Tahoma"/>
              <a:cs typeface="Tahoma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6A001AD-1200-91F7-CE25-CBF8358085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67" y="1410328"/>
            <a:ext cx="2209800" cy="3365816"/>
          </a:xfrm>
          <a:prstGeom prst="rect">
            <a:avLst/>
          </a:prstGeom>
          <a:ln w="12700">
            <a:solidFill>
              <a:srgbClr val="024943"/>
            </a:solidFill>
          </a:ln>
        </p:spPr>
      </p:pic>
      <p:sp>
        <p:nvSpPr>
          <p:cNvPr id="5" name="object 2">
            <a:extLst>
              <a:ext uri="{FF2B5EF4-FFF2-40B4-BE49-F238E27FC236}">
                <a16:creationId xmlns:a16="http://schemas.microsoft.com/office/drawing/2014/main" id="{11AE83AA-552F-A227-A0EC-8D373E078742}"/>
              </a:ext>
            </a:extLst>
          </p:cNvPr>
          <p:cNvSpPr txBox="1"/>
          <p:nvPr/>
        </p:nvSpPr>
        <p:spPr>
          <a:xfrm>
            <a:off x="228600" y="348306"/>
            <a:ext cx="3369334" cy="93551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1200" dirty="0">
                <a:solidFill>
                  <a:srgbClr val="024943"/>
                </a:solidFill>
                <a:latin typeface="Tahoma"/>
                <a:cs typeface="Tahoma"/>
              </a:rPr>
              <a:t>Закон автономного округа от 30.12.2022 № 160-оз «О регулировании отдельных вопросов в области нематериального этнокультурного достояния Российской Федерации </a:t>
            </a:r>
            <a:br>
              <a:rPr lang="ru-RU" sz="1200" dirty="0">
                <a:solidFill>
                  <a:srgbClr val="024943"/>
                </a:solidFill>
                <a:latin typeface="Tahoma"/>
                <a:cs typeface="Tahoma"/>
              </a:rPr>
            </a:br>
            <a:r>
              <a:rPr lang="ru-RU" sz="1200" dirty="0">
                <a:solidFill>
                  <a:srgbClr val="024943"/>
                </a:solidFill>
                <a:latin typeface="Tahoma"/>
                <a:cs typeface="Tahoma"/>
              </a:rPr>
              <a:t>на территории ХМАО-Югры»</a:t>
            </a:r>
            <a:endParaRPr sz="1200" dirty="0">
              <a:solidFill>
                <a:srgbClr val="024943"/>
              </a:solidFill>
              <a:latin typeface="Tahoma"/>
              <a:cs typeface="Tahoma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F5F05F-CDA8-C018-3824-77E455E2108B}"/>
              </a:ext>
            </a:extLst>
          </p:cNvPr>
          <p:cNvSpPr txBox="1"/>
          <p:nvPr/>
        </p:nvSpPr>
        <p:spPr>
          <a:xfrm>
            <a:off x="3319351" y="2048529"/>
            <a:ext cx="4472723" cy="307777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24943"/>
                </a:solidFill>
              </a:rPr>
              <a:t>нематериального этнокультурного достояния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216302-5FDB-B9C7-0F1E-DF99B41DB315}"/>
              </a:ext>
            </a:extLst>
          </p:cNvPr>
          <p:cNvSpPr txBox="1"/>
          <p:nvPr/>
        </p:nvSpPr>
        <p:spPr>
          <a:xfrm>
            <a:off x="3324193" y="2564944"/>
            <a:ext cx="4472723" cy="307777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24943"/>
                </a:solidFill>
              </a:rPr>
              <a:t>носителей НЭД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764E16-C01A-59CE-4325-005FA31CAD0D}"/>
              </a:ext>
            </a:extLst>
          </p:cNvPr>
          <p:cNvSpPr txBox="1"/>
          <p:nvPr/>
        </p:nvSpPr>
        <p:spPr>
          <a:xfrm>
            <a:off x="3324130" y="3093236"/>
            <a:ext cx="4472723" cy="307777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24943"/>
                </a:solidFill>
              </a:rPr>
              <a:t>хранителей НЭД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2189CF-61EC-510B-4735-364BF8F2D0B7}"/>
              </a:ext>
            </a:extLst>
          </p:cNvPr>
          <p:cNvSpPr txBox="1"/>
          <p:nvPr/>
        </p:nvSpPr>
        <p:spPr>
          <a:xfrm>
            <a:off x="3319350" y="3609651"/>
            <a:ext cx="4472723" cy="307777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400" dirty="0">
                <a:solidFill>
                  <a:srgbClr val="024943"/>
                </a:solidFill>
              </a:rPr>
              <a:t>иных физических и юридических лиц</a:t>
            </a:r>
          </a:p>
        </p:txBody>
      </p:sp>
    </p:spTree>
    <p:extLst>
      <p:ext uri="{BB962C8B-B14F-4D97-AF65-F5344CB8AC3E}">
        <p14:creationId xmlns:p14="http://schemas.microsoft.com/office/powerpoint/2010/main" val="2392159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742E2E0-A3C2-68B7-25BD-66F090F87E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CEDC77C5-78DC-95DA-170A-5A4A547B0BB3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72400" y="0"/>
            <a:ext cx="1371600" cy="514349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DAAE334-65DA-9139-612B-1FA4C80BB1F2}"/>
              </a:ext>
            </a:extLst>
          </p:cNvPr>
          <p:cNvSpPr txBox="1"/>
          <p:nvPr/>
        </p:nvSpPr>
        <p:spPr>
          <a:xfrm>
            <a:off x="304800" y="133350"/>
            <a:ext cx="74174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Деятельность по сбору фольклорного материала </a:t>
            </a:r>
          </a:p>
          <a:p>
            <a:pPr algn="just"/>
            <a:r>
              <a:rPr lang="ru-RU" sz="16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осуществляется Окружным Домом народного творчества с 1957 года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F7F072-26D7-FD37-3279-F400B25EE1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819150"/>
            <a:ext cx="3341987" cy="2422398"/>
          </a:xfrm>
          <a:prstGeom prst="rect">
            <a:avLst/>
          </a:prstGeom>
          <a:ln>
            <a:solidFill>
              <a:srgbClr val="024943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18F6984-7C74-6DE9-699B-02EF91EDC6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131" y="2055800"/>
            <a:ext cx="3903269" cy="2594571"/>
          </a:xfrm>
          <a:prstGeom prst="rect">
            <a:avLst/>
          </a:prstGeom>
          <a:ln>
            <a:solidFill>
              <a:srgbClr val="024943"/>
            </a:solidFill>
          </a:ln>
        </p:spPr>
      </p:pic>
      <p:sp>
        <p:nvSpPr>
          <p:cNvPr id="10" name="object 4">
            <a:extLst>
              <a:ext uri="{FF2B5EF4-FFF2-40B4-BE49-F238E27FC236}">
                <a16:creationId xmlns:a16="http://schemas.microsoft.com/office/drawing/2014/main" id="{4C3C0776-0FA2-75A9-B8B6-6FE1385C9903}"/>
              </a:ext>
            </a:extLst>
          </p:cNvPr>
          <p:cNvSpPr txBox="1"/>
          <p:nvPr/>
        </p:nvSpPr>
        <p:spPr>
          <a:xfrm>
            <a:off x="4572000" y="4731835"/>
            <a:ext cx="27216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2885" marR="5080" indent="-210820" algn="ctr">
              <a:lnSpc>
                <a:spcPct val="100000"/>
              </a:lnSpc>
              <a:spcBef>
                <a:spcPts val="95"/>
              </a:spcBef>
            </a:pPr>
            <a:r>
              <a:rPr lang="ru-RU" sz="1000" dirty="0">
                <a:solidFill>
                  <a:srgbClr val="024943"/>
                </a:solidFill>
                <a:latin typeface="Tahoma"/>
                <a:cs typeface="Tahoma"/>
              </a:rPr>
              <a:t>Экспедиция по реке </a:t>
            </a:r>
            <a:r>
              <a:rPr lang="ru-RU" sz="1000" dirty="0" err="1">
                <a:solidFill>
                  <a:srgbClr val="024943"/>
                </a:solidFill>
                <a:latin typeface="Tahoma"/>
                <a:cs typeface="Tahoma"/>
              </a:rPr>
              <a:t>Юган</a:t>
            </a:r>
            <a:r>
              <a:rPr lang="ru-RU" sz="1000" dirty="0">
                <a:solidFill>
                  <a:srgbClr val="024943"/>
                </a:solidFill>
                <a:latin typeface="Tahoma"/>
                <a:cs typeface="Tahoma"/>
              </a:rPr>
              <a:t>, 1982 год </a:t>
            </a:r>
            <a:endParaRPr sz="1000" dirty="0">
              <a:solidFill>
                <a:srgbClr val="024943"/>
              </a:solidFill>
              <a:latin typeface="Tahoma"/>
              <a:cs typeface="Tahoma"/>
            </a:endParaRPr>
          </a:p>
        </p:txBody>
      </p:sp>
      <p:sp>
        <p:nvSpPr>
          <p:cNvPr id="11" name="object 4">
            <a:extLst>
              <a:ext uri="{FF2B5EF4-FFF2-40B4-BE49-F238E27FC236}">
                <a16:creationId xmlns:a16="http://schemas.microsoft.com/office/drawing/2014/main" id="{46CCA0E3-72F9-A1BB-159D-9502EBB9337B}"/>
              </a:ext>
            </a:extLst>
          </p:cNvPr>
          <p:cNvSpPr txBox="1"/>
          <p:nvPr/>
        </p:nvSpPr>
        <p:spPr>
          <a:xfrm>
            <a:off x="556692" y="3310034"/>
            <a:ext cx="2721610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22885" marR="5080" indent="-210820" algn="ctr">
              <a:lnSpc>
                <a:spcPct val="100000"/>
              </a:lnSpc>
              <a:spcBef>
                <a:spcPts val="95"/>
              </a:spcBef>
            </a:pPr>
            <a:r>
              <a:rPr lang="ru-RU" sz="1000" dirty="0">
                <a:solidFill>
                  <a:srgbClr val="024943"/>
                </a:solidFill>
                <a:latin typeface="Tahoma"/>
                <a:cs typeface="Tahoma"/>
              </a:rPr>
              <a:t>Экспедиция по реке Вах, 1979 год </a:t>
            </a:r>
            <a:endParaRPr sz="1000" dirty="0">
              <a:solidFill>
                <a:srgbClr val="024943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34663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772400" y="0"/>
            <a:ext cx="1371600" cy="5143499"/>
          </a:xfrm>
          <a:prstGeom prst="rect">
            <a:avLst/>
          </a:prstGeom>
        </p:spPr>
      </p:pic>
      <p:sp>
        <p:nvSpPr>
          <p:cNvPr id="12" name="object 2">
            <a:extLst>
              <a:ext uri="{FF2B5EF4-FFF2-40B4-BE49-F238E27FC236}">
                <a16:creationId xmlns:a16="http://schemas.microsoft.com/office/drawing/2014/main" id="{4D2698D7-03AB-87D7-79F0-00CFDA0439DB}"/>
              </a:ext>
            </a:extLst>
          </p:cNvPr>
          <p:cNvSpPr txBox="1"/>
          <p:nvPr/>
        </p:nvSpPr>
        <p:spPr>
          <a:xfrm>
            <a:off x="294664" y="328250"/>
            <a:ext cx="3303270" cy="112017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lang="ru-RU" sz="1200" b="1" spc="20" dirty="0">
                <a:solidFill>
                  <a:srgbClr val="014843"/>
                </a:solidFill>
                <a:latin typeface="Tahoma"/>
                <a:cs typeface="Tahoma"/>
              </a:rPr>
              <a:t>Распоряжение</a:t>
            </a:r>
            <a:r>
              <a:rPr sz="1200" b="1" spc="21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200" b="1" spc="20" dirty="0">
                <a:solidFill>
                  <a:srgbClr val="014843"/>
                </a:solidFill>
                <a:latin typeface="Tahoma"/>
                <a:cs typeface="Tahoma"/>
              </a:rPr>
              <a:t>Правительства</a:t>
            </a:r>
            <a:r>
              <a:rPr sz="1200" b="1" spc="25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sz="1200" b="1" spc="60" dirty="0">
                <a:solidFill>
                  <a:srgbClr val="014843"/>
                </a:solidFill>
                <a:latin typeface="Tahoma"/>
                <a:cs typeface="Tahoma"/>
              </a:rPr>
              <a:t>РФ</a:t>
            </a:r>
            <a:endParaRPr sz="1200" dirty="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</a:pPr>
            <a:r>
              <a:rPr lang="ru-RU" sz="1200" b="1" spc="10" dirty="0">
                <a:solidFill>
                  <a:srgbClr val="014843"/>
                </a:solidFill>
                <a:latin typeface="Tahoma"/>
                <a:cs typeface="Tahoma"/>
              </a:rPr>
              <a:t>Об утверждении Концепции сохранения и развития нематериального этнокультурного достояния </a:t>
            </a:r>
          </a:p>
          <a:p>
            <a:pPr algn="ctr">
              <a:lnSpc>
                <a:spcPct val="100000"/>
              </a:lnSpc>
            </a:pPr>
            <a:r>
              <a:rPr lang="ru-RU" sz="1200" b="1" spc="10" dirty="0">
                <a:solidFill>
                  <a:srgbClr val="014843"/>
                </a:solidFill>
                <a:latin typeface="Tahoma"/>
                <a:cs typeface="Tahoma"/>
              </a:rPr>
              <a:t>Российской Федерации </a:t>
            </a:r>
            <a:br>
              <a:rPr lang="ru-RU" sz="1200" b="1" spc="10" dirty="0">
                <a:solidFill>
                  <a:srgbClr val="014843"/>
                </a:solidFill>
                <a:latin typeface="Tahoma"/>
                <a:cs typeface="Tahoma"/>
              </a:rPr>
            </a:br>
            <a:r>
              <a:rPr lang="ru-RU" sz="1200" b="1" spc="10" dirty="0">
                <a:solidFill>
                  <a:srgbClr val="014843"/>
                </a:solidFill>
                <a:latin typeface="Tahoma"/>
                <a:cs typeface="Tahoma"/>
              </a:rPr>
              <a:t>на период до 2030 года»</a:t>
            </a:r>
            <a:endParaRPr sz="1200" dirty="0">
              <a:latin typeface="Tahoma"/>
              <a:cs typeface="Tahoma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E80A3396-E38E-E5BE-E999-D031650CD9F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27"/>
          <a:stretch/>
        </p:blipFill>
        <p:spPr>
          <a:xfrm>
            <a:off x="717562" y="1616529"/>
            <a:ext cx="2223722" cy="2965861"/>
          </a:xfrm>
          <a:prstGeom prst="rect">
            <a:avLst/>
          </a:prstGeom>
          <a:ln w="19050">
            <a:solidFill>
              <a:srgbClr val="024943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61B0C3-056D-BBA2-42AC-330F26D1684A}"/>
              </a:ext>
            </a:extLst>
          </p:cNvPr>
          <p:cNvSpPr txBox="1"/>
          <p:nvPr/>
        </p:nvSpPr>
        <p:spPr>
          <a:xfrm>
            <a:off x="3253704" y="1419748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Основные хранители народных традиций – </a:t>
            </a:r>
          </a:p>
          <a:p>
            <a:pPr algn="ctr"/>
            <a:r>
              <a:rPr lang="ru-RU" sz="1400" b="1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учреждения культурно-досугового типа</a:t>
            </a:r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B57B43E9-AF28-72E2-3765-213E86649D4D}"/>
              </a:ext>
            </a:extLst>
          </p:cNvPr>
          <p:cNvSpPr/>
          <p:nvPr/>
        </p:nvSpPr>
        <p:spPr>
          <a:xfrm>
            <a:off x="3411415" y="2046335"/>
            <a:ext cx="1635760" cy="809625"/>
          </a:xfrm>
          <a:custGeom>
            <a:avLst/>
            <a:gdLst/>
            <a:ahLst/>
            <a:cxnLst/>
            <a:rect l="l" t="t" r="r" b="b"/>
            <a:pathLst>
              <a:path w="1635760" h="809625">
                <a:moveTo>
                  <a:pt x="0" y="134874"/>
                </a:moveTo>
                <a:lnTo>
                  <a:pt x="6870" y="92220"/>
                </a:lnTo>
                <a:lnTo>
                  <a:pt x="26005" y="55193"/>
                </a:lnTo>
                <a:lnTo>
                  <a:pt x="55193" y="26005"/>
                </a:lnTo>
                <a:lnTo>
                  <a:pt x="92220" y="6870"/>
                </a:lnTo>
                <a:lnTo>
                  <a:pt x="134874" y="0"/>
                </a:lnTo>
                <a:lnTo>
                  <a:pt x="1500378" y="0"/>
                </a:lnTo>
                <a:lnTo>
                  <a:pt x="1543031" y="6870"/>
                </a:lnTo>
                <a:lnTo>
                  <a:pt x="1580058" y="26005"/>
                </a:lnTo>
                <a:lnTo>
                  <a:pt x="1609246" y="55193"/>
                </a:lnTo>
                <a:lnTo>
                  <a:pt x="1628381" y="92220"/>
                </a:lnTo>
                <a:lnTo>
                  <a:pt x="1635252" y="134874"/>
                </a:lnTo>
                <a:lnTo>
                  <a:pt x="1635252" y="674370"/>
                </a:lnTo>
                <a:lnTo>
                  <a:pt x="1628381" y="717023"/>
                </a:lnTo>
                <a:lnTo>
                  <a:pt x="1609246" y="754050"/>
                </a:lnTo>
                <a:lnTo>
                  <a:pt x="1580058" y="783238"/>
                </a:lnTo>
                <a:lnTo>
                  <a:pt x="1543031" y="802373"/>
                </a:lnTo>
                <a:lnTo>
                  <a:pt x="1500378" y="809244"/>
                </a:lnTo>
                <a:lnTo>
                  <a:pt x="134874" y="809244"/>
                </a:lnTo>
                <a:lnTo>
                  <a:pt x="92220" y="802373"/>
                </a:lnTo>
                <a:lnTo>
                  <a:pt x="55193" y="783238"/>
                </a:lnTo>
                <a:lnTo>
                  <a:pt x="26005" y="754050"/>
                </a:lnTo>
                <a:lnTo>
                  <a:pt x="6870" y="717023"/>
                </a:lnTo>
                <a:lnTo>
                  <a:pt x="0" y="674370"/>
                </a:lnTo>
                <a:lnTo>
                  <a:pt x="0" y="134874"/>
                </a:lnTo>
                <a:close/>
              </a:path>
            </a:pathLst>
          </a:custGeom>
          <a:ln w="19812">
            <a:solidFill>
              <a:srgbClr val="CF1C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6">
            <a:extLst>
              <a:ext uri="{FF2B5EF4-FFF2-40B4-BE49-F238E27FC236}">
                <a16:creationId xmlns:a16="http://schemas.microsoft.com/office/drawing/2014/main" id="{F1890D00-15C9-D657-6A52-2449DA57481B}"/>
              </a:ext>
            </a:extLst>
          </p:cNvPr>
          <p:cNvSpPr txBox="1"/>
          <p:nvPr/>
        </p:nvSpPr>
        <p:spPr>
          <a:xfrm>
            <a:off x="3491878" y="2134564"/>
            <a:ext cx="1453075" cy="5790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sz="1200" b="1" dirty="0">
                <a:solidFill>
                  <a:srgbClr val="124D56"/>
                </a:solidFill>
                <a:latin typeface="Tahoma"/>
                <a:cs typeface="Tahoma"/>
              </a:rPr>
              <a:t>20</a:t>
            </a:r>
            <a:r>
              <a:rPr lang="ru-RU" sz="1200" b="1" dirty="0">
                <a:solidFill>
                  <a:srgbClr val="124D56"/>
                </a:solidFill>
                <a:latin typeface="Tahoma"/>
                <a:cs typeface="Tahoma"/>
              </a:rPr>
              <a:t>1</a:t>
            </a:r>
            <a:r>
              <a:rPr sz="1200" b="1" spc="-55" dirty="0">
                <a:solidFill>
                  <a:srgbClr val="124D56"/>
                </a:solidFill>
                <a:latin typeface="Tahoma"/>
                <a:cs typeface="Tahoma"/>
              </a:rPr>
              <a:t> </a:t>
            </a:r>
            <a:r>
              <a:rPr lang="ru-RU" sz="1200" spc="-55" dirty="0">
                <a:solidFill>
                  <a:srgbClr val="124D56"/>
                </a:solidFill>
                <a:latin typeface="Tahoma"/>
                <a:cs typeface="Tahoma"/>
              </a:rPr>
              <a:t>учреждение</a:t>
            </a:r>
          </a:p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200" spc="50" dirty="0">
                <a:solidFill>
                  <a:srgbClr val="014843"/>
                </a:solidFill>
                <a:latin typeface="Tahoma"/>
                <a:cs typeface="Tahoma"/>
              </a:rPr>
              <a:t>культурно-досугового типа</a:t>
            </a:r>
          </a:p>
        </p:txBody>
      </p:sp>
      <p:sp>
        <p:nvSpPr>
          <p:cNvPr id="9" name="object 5">
            <a:extLst>
              <a:ext uri="{FF2B5EF4-FFF2-40B4-BE49-F238E27FC236}">
                <a16:creationId xmlns:a16="http://schemas.microsoft.com/office/drawing/2014/main" id="{D1FDA8B0-6906-3BA8-9E44-46CC97D24433}"/>
              </a:ext>
            </a:extLst>
          </p:cNvPr>
          <p:cNvSpPr/>
          <p:nvPr/>
        </p:nvSpPr>
        <p:spPr>
          <a:xfrm>
            <a:off x="5621215" y="2046334"/>
            <a:ext cx="1635760" cy="809625"/>
          </a:xfrm>
          <a:custGeom>
            <a:avLst/>
            <a:gdLst/>
            <a:ahLst/>
            <a:cxnLst/>
            <a:rect l="l" t="t" r="r" b="b"/>
            <a:pathLst>
              <a:path w="1635760" h="809625">
                <a:moveTo>
                  <a:pt x="0" y="134874"/>
                </a:moveTo>
                <a:lnTo>
                  <a:pt x="6870" y="92220"/>
                </a:lnTo>
                <a:lnTo>
                  <a:pt x="26005" y="55193"/>
                </a:lnTo>
                <a:lnTo>
                  <a:pt x="55193" y="26005"/>
                </a:lnTo>
                <a:lnTo>
                  <a:pt x="92220" y="6870"/>
                </a:lnTo>
                <a:lnTo>
                  <a:pt x="134874" y="0"/>
                </a:lnTo>
                <a:lnTo>
                  <a:pt x="1500378" y="0"/>
                </a:lnTo>
                <a:lnTo>
                  <a:pt x="1543031" y="6870"/>
                </a:lnTo>
                <a:lnTo>
                  <a:pt x="1580058" y="26005"/>
                </a:lnTo>
                <a:lnTo>
                  <a:pt x="1609246" y="55193"/>
                </a:lnTo>
                <a:lnTo>
                  <a:pt x="1628381" y="92220"/>
                </a:lnTo>
                <a:lnTo>
                  <a:pt x="1635252" y="134874"/>
                </a:lnTo>
                <a:lnTo>
                  <a:pt x="1635252" y="674370"/>
                </a:lnTo>
                <a:lnTo>
                  <a:pt x="1628381" y="717023"/>
                </a:lnTo>
                <a:lnTo>
                  <a:pt x="1609246" y="754050"/>
                </a:lnTo>
                <a:lnTo>
                  <a:pt x="1580058" y="783238"/>
                </a:lnTo>
                <a:lnTo>
                  <a:pt x="1543031" y="802373"/>
                </a:lnTo>
                <a:lnTo>
                  <a:pt x="1500378" y="809244"/>
                </a:lnTo>
                <a:lnTo>
                  <a:pt x="134874" y="809244"/>
                </a:lnTo>
                <a:lnTo>
                  <a:pt x="92220" y="802373"/>
                </a:lnTo>
                <a:lnTo>
                  <a:pt x="55193" y="783238"/>
                </a:lnTo>
                <a:lnTo>
                  <a:pt x="26005" y="754050"/>
                </a:lnTo>
                <a:lnTo>
                  <a:pt x="6870" y="717023"/>
                </a:lnTo>
                <a:lnTo>
                  <a:pt x="0" y="674370"/>
                </a:lnTo>
                <a:lnTo>
                  <a:pt x="0" y="134874"/>
                </a:lnTo>
                <a:close/>
              </a:path>
            </a:pathLst>
          </a:custGeom>
          <a:ln w="19812">
            <a:solidFill>
              <a:srgbClr val="CF1C4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6">
            <a:extLst>
              <a:ext uri="{FF2B5EF4-FFF2-40B4-BE49-F238E27FC236}">
                <a16:creationId xmlns:a16="http://schemas.microsoft.com/office/drawing/2014/main" id="{2D1C8B2A-1891-4B49-5273-A0FAA1FF6E99}"/>
              </a:ext>
            </a:extLst>
          </p:cNvPr>
          <p:cNvSpPr txBox="1"/>
          <p:nvPr/>
        </p:nvSpPr>
        <p:spPr>
          <a:xfrm>
            <a:off x="5758484" y="2190234"/>
            <a:ext cx="1361221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200" b="1" spc="-55" dirty="0">
                <a:solidFill>
                  <a:srgbClr val="124D56"/>
                </a:solidFill>
                <a:latin typeface="Tahoma"/>
                <a:cs typeface="Tahoma"/>
              </a:rPr>
              <a:t>112 </a:t>
            </a:r>
            <a:r>
              <a:rPr lang="ru-RU" sz="1200" spc="-55" dirty="0">
                <a:solidFill>
                  <a:srgbClr val="124D56"/>
                </a:solidFill>
                <a:latin typeface="Tahoma"/>
                <a:cs typeface="Tahoma"/>
              </a:rPr>
              <a:t>КДУ в</a:t>
            </a:r>
            <a:r>
              <a:rPr sz="1200" spc="-55" dirty="0">
                <a:solidFill>
                  <a:srgbClr val="124D56"/>
                </a:solidFill>
                <a:latin typeface="Tahoma"/>
                <a:cs typeface="Tahoma"/>
              </a:rPr>
              <a:t> </a:t>
            </a:r>
            <a:r>
              <a:rPr lang="ru-RU" sz="1200" spc="-55" dirty="0">
                <a:solidFill>
                  <a:srgbClr val="124D56"/>
                </a:solidFill>
                <a:latin typeface="Tahoma"/>
                <a:cs typeface="Tahoma"/>
              </a:rPr>
              <a:t>сельской местности</a:t>
            </a:r>
            <a:endParaRPr lang="ru-RU" sz="1200" spc="50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756C71-8869-E656-2CAA-BA7961BF552B}"/>
              </a:ext>
            </a:extLst>
          </p:cNvPr>
          <p:cNvSpPr txBox="1"/>
          <p:nvPr/>
        </p:nvSpPr>
        <p:spPr>
          <a:xfrm>
            <a:off x="3393830" y="3225313"/>
            <a:ext cx="4343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56% КДУ в сельской местности, где традиции сохраняются в большей степени, клубные учреждения зачастую – единственное место для самовыражения и передачи своих знаний носителями, исполнителями и мастерами фольклора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16507E1-3DA2-10DB-824C-AE2F7DF5AC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>
            <a:extLst>
              <a:ext uri="{FF2B5EF4-FFF2-40B4-BE49-F238E27FC236}">
                <a16:creationId xmlns:a16="http://schemas.microsoft.com/office/drawing/2014/main" id="{A942B8A4-EE3A-F3FA-FB2E-F2ABC741F42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43001" y="0"/>
            <a:ext cx="1300999" cy="514349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678E41F-D412-9BC0-6234-FAF18DA1E8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431" y="21981"/>
            <a:ext cx="1385570" cy="1385570"/>
          </a:xfrm>
          <a:prstGeom prst="rect">
            <a:avLst/>
          </a:prstGeom>
        </p:spPr>
      </p:pic>
      <p:sp>
        <p:nvSpPr>
          <p:cNvPr id="11" name="object 9">
            <a:extLst>
              <a:ext uri="{FF2B5EF4-FFF2-40B4-BE49-F238E27FC236}">
                <a16:creationId xmlns:a16="http://schemas.microsoft.com/office/drawing/2014/main" id="{D13C8375-13E8-FB78-EDB5-E45CAFD90323}"/>
              </a:ext>
            </a:extLst>
          </p:cNvPr>
          <p:cNvSpPr txBox="1"/>
          <p:nvPr/>
        </p:nvSpPr>
        <p:spPr>
          <a:xfrm>
            <a:off x="457200" y="463703"/>
            <a:ext cx="5695431" cy="943848"/>
          </a:xfrm>
          <a:prstGeom prst="rect">
            <a:avLst/>
          </a:prstGeom>
          <a:ln w="9144">
            <a:solidFill>
              <a:srgbClr val="CF1C41"/>
            </a:solidFill>
          </a:ln>
        </p:spPr>
        <p:txBody>
          <a:bodyPr vert="horz" wrap="square" lIns="0" tIns="81280" rIns="0" bIns="0" rtlCol="0">
            <a:spAutoFit/>
          </a:bodyPr>
          <a:lstStyle/>
          <a:p>
            <a:pPr marL="91440" marR="253365">
              <a:lnSpc>
                <a:spcPct val="100000"/>
              </a:lnSpc>
              <a:spcBef>
                <a:spcPts val="640"/>
              </a:spcBef>
            </a:pPr>
            <a:r>
              <a:rPr lang="ru-RU" sz="1100" b="1" dirty="0">
                <a:solidFill>
                  <a:srgbClr val="024943"/>
                </a:solidFill>
                <a:latin typeface="Tahoma"/>
                <a:cs typeface="Tahoma"/>
              </a:rPr>
              <a:t>Проведена оцифровка </a:t>
            </a:r>
            <a:r>
              <a:rPr lang="ru-RU" sz="2400" b="1" dirty="0">
                <a:solidFill>
                  <a:srgbClr val="024943"/>
                </a:solidFill>
                <a:latin typeface="Tahoma"/>
                <a:cs typeface="Tahoma"/>
              </a:rPr>
              <a:t>117</a:t>
            </a:r>
            <a:r>
              <a:rPr lang="ru-RU" sz="1100" b="1" dirty="0">
                <a:solidFill>
                  <a:srgbClr val="024943"/>
                </a:solidFill>
                <a:latin typeface="Tahoma"/>
                <a:cs typeface="Tahoma"/>
              </a:rPr>
              <a:t> аудиозаписей (70-80гг.) – </a:t>
            </a:r>
          </a:p>
          <a:p>
            <a:pPr marL="91440" marR="253365">
              <a:lnSpc>
                <a:spcPct val="100000"/>
              </a:lnSpc>
              <a:spcBef>
                <a:spcPts val="640"/>
              </a:spcBef>
            </a:pPr>
            <a:r>
              <a:rPr lang="ru-RU" sz="1100" b="1" dirty="0">
                <a:solidFill>
                  <a:srgbClr val="024943"/>
                </a:solidFill>
                <a:latin typeface="Tahoma"/>
                <a:cs typeface="Tahoma"/>
              </a:rPr>
              <a:t>это поэтические и прозаические произведения восточных хантов,</a:t>
            </a:r>
          </a:p>
          <a:p>
            <a:pPr marL="91440" marR="253365">
              <a:lnSpc>
                <a:spcPct val="100000"/>
              </a:lnSpc>
              <a:spcBef>
                <a:spcPts val="640"/>
              </a:spcBef>
            </a:pPr>
            <a:r>
              <a:rPr lang="ru-RU" sz="1100" b="1" dirty="0">
                <a:solidFill>
                  <a:srgbClr val="024943"/>
                </a:solidFill>
                <a:latin typeface="Tahoma"/>
                <a:cs typeface="Tahoma"/>
              </a:rPr>
              <a:t>северных хантов, северных манси:</a:t>
            </a:r>
            <a:endParaRPr sz="1100" b="1" dirty="0">
              <a:solidFill>
                <a:srgbClr val="024943"/>
              </a:solidFill>
              <a:latin typeface="Tahoma"/>
              <a:cs typeface="Tahoma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EF286CB-15F5-0F0D-1EA3-F2DB8B89CE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4" r="5818"/>
          <a:stretch/>
        </p:blipFill>
        <p:spPr>
          <a:xfrm>
            <a:off x="5249215" y="1628320"/>
            <a:ext cx="2294585" cy="2323266"/>
          </a:xfrm>
          <a:prstGeom prst="rect">
            <a:avLst/>
          </a:prstGeom>
          <a:ln>
            <a:solidFill>
              <a:srgbClr val="024943"/>
            </a:solidFill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632B639-A94B-7110-D1C5-993EAEEF0CD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2" t="5679" r="19278" b="5432"/>
          <a:stretch/>
        </p:blipFill>
        <p:spPr>
          <a:xfrm>
            <a:off x="3577362" y="2193038"/>
            <a:ext cx="1989275" cy="2514601"/>
          </a:xfrm>
          <a:prstGeom prst="rect">
            <a:avLst/>
          </a:prstGeom>
          <a:ln>
            <a:solidFill>
              <a:srgbClr val="024943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9A8569D-FBAD-8B97-75A9-8FFEC10BF8BA}"/>
              </a:ext>
            </a:extLst>
          </p:cNvPr>
          <p:cNvSpPr txBox="1"/>
          <p:nvPr/>
        </p:nvSpPr>
        <p:spPr>
          <a:xfrm>
            <a:off x="457200" y="1529266"/>
            <a:ext cx="2294585" cy="3326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Е.Д. </a:t>
            </a:r>
            <a:r>
              <a:rPr lang="ru-RU" sz="1400" spc="60" dirty="0" err="1">
                <a:solidFill>
                  <a:srgbClr val="014843"/>
                </a:solidFill>
                <a:latin typeface="Tahoma"/>
                <a:cs typeface="Tahoma"/>
              </a:rPr>
              <a:t>Айпин</a:t>
            </a: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С.Т. </a:t>
            </a:r>
            <a:r>
              <a:rPr lang="ru-RU" sz="1400" spc="60" dirty="0" err="1">
                <a:solidFill>
                  <a:srgbClr val="014843"/>
                </a:solidFill>
                <a:latin typeface="Tahoma"/>
                <a:cs typeface="Tahoma"/>
              </a:rPr>
              <a:t>Кечимов</a:t>
            </a: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П.К. Купландеев;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П.В. Курломкин;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Г.В. </a:t>
            </a:r>
            <a:r>
              <a:rPr lang="ru-RU" sz="1400" spc="60" dirty="0" err="1">
                <a:solidFill>
                  <a:srgbClr val="014843"/>
                </a:solidFill>
                <a:latin typeface="Tahoma"/>
                <a:cs typeface="Tahoma"/>
              </a:rPr>
              <a:t>Покачев</a:t>
            </a: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И.С. </a:t>
            </a:r>
            <a:r>
              <a:rPr lang="ru-RU" sz="1400" spc="60" dirty="0" err="1">
                <a:solidFill>
                  <a:srgbClr val="014843"/>
                </a:solidFill>
                <a:latin typeface="Tahoma"/>
                <a:cs typeface="Tahoma"/>
              </a:rPr>
              <a:t>Сопочин</a:t>
            </a: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А. </a:t>
            </a:r>
            <a:r>
              <a:rPr lang="ru-RU" sz="1400" spc="60" dirty="0" err="1">
                <a:solidFill>
                  <a:srgbClr val="014843"/>
                </a:solidFill>
                <a:latin typeface="Tahoma"/>
                <a:cs typeface="Tahoma"/>
              </a:rPr>
              <a:t>Тыльчин</a:t>
            </a: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П.Е. </a:t>
            </a:r>
            <a:r>
              <a:rPr lang="ru-RU" sz="1400" spc="60" dirty="0" err="1">
                <a:solidFill>
                  <a:srgbClr val="014843"/>
                </a:solidFill>
                <a:latin typeface="Tahoma"/>
                <a:cs typeface="Tahoma"/>
              </a:rPr>
              <a:t>Шешкин</a:t>
            </a: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;</a:t>
            </a:r>
          </a:p>
          <a:p>
            <a:pPr marL="298450" marR="5080" indent="-285750">
              <a:lnSpc>
                <a:spcPct val="150000"/>
              </a:lnSpc>
              <a:spcBef>
                <a:spcPts val="100"/>
              </a:spcBef>
              <a:buFontTx/>
              <a:buChar char="-"/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и другие</a:t>
            </a:r>
          </a:p>
          <a:p>
            <a:pPr marL="298450" marR="5080" indent="-285750">
              <a:lnSpc>
                <a:spcPct val="114999"/>
              </a:lnSpc>
              <a:spcBef>
                <a:spcPts val="100"/>
              </a:spcBef>
              <a:buFontTx/>
              <a:buChar char="-"/>
            </a:pPr>
            <a:endParaRPr lang="ru-RU" sz="1400" spc="60" dirty="0">
              <a:solidFill>
                <a:srgbClr val="014843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11753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678A2ED0-3B75-E8D4-0FA0-967DC9FEEF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BC9D6058-105B-850C-D0BD-459590B6446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6164" y="248575"/>
            <a:ext cx="7532115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2000" dirty="0"/>
              <a:t>Издательская деятельность</a:t>
            </a:r>
            <a:endParaRPr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E03F40-40DF-0D65-E6E0-3B5635CAB3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349" y="729077"/>
            <a:ext cx="1590335" cy="224626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F89990-9480-B760-594E-E181EE7D63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562" y="736583"/>
            <a:ext cx="1652400" cy="2238759"/>
          </a:xfrm>
          <a:prstGeom prst="rect">
            <a:avLst/>
          </a:prstGeom>
        </p:spPr>
      </p:pic>
      <p:sp>
        <p:nvSpPr>
          <p:cNvPr id="5" name="object 18">
            <a:extLst>
              <a:ext uri="{FF2B5EF4-FFF2-40B4-BE49-F238E27FC236}">
                <a16:creationId xmlns:a16="http://schemas.microsoft.com/office/drawing/2014/main" id="{447666FE-DEC5-B8B0-1218-12763B157948}"/>
              </a:ext>
            </a:extLst>
          </p:cNvPr>
          <p:cNvSpPr txBox="1"/>
          <p:nvPr/>
        </p:nvSpPr>
        <p:spPr>
          <a:xfrm>
            <a:off x="6849970" y="3119070"/>
            <a:ext cx="1741714" cy="499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Обучение игре а традиционных музыкальных инструментах обско-угорских народов (санквылтап, нарсъюх)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7" name="object 18">
            <a:extLst>
              <a:ext uri="{FF2B5EF4-FFF2-40B4-BE49-F238E27FC236}">
                <a16:creationId xmlns:a16="http://schemas.microsoft.com/office/drawing/2014/main" id="{18510AB9-324D-99E6-C707-CE3FF22F0837}"/>
              </a:ext>
            </a:extLst>
          </p:cNvPr>
          <p:cNvSpPr txBox="1"/>
          <p:nvPr/>
        </p:nvSpPr>
        <p:spPr>
          <a:xfrm>
            <a:off x="4116179" y="4476438"/>
            <a:ext cx="1738110" cy="249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«В звуках живущие люди: нотный сборник» (2 издания)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C562366-F38E-0979-63B5-C332C5C9B03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0" t="5965" r="17952" b="26315"/>
          <a:stretch/>
        </p:blipFill>
        <p:spPr>
          <a:xfrm>
            <a:off x="154129" y="787287"/>
            <a:ext cx="1741714" cy="223875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8E8F6E1-304F-B26C-3A7F-280619F7BF1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6" r="21582" b="32281"/>
          <a:stretch/>
        </p:blipFill>
        <p:spPr>
          <a:xfrm>
            <a:off x="2022469" y="1954911"/>
            <a:ext cx="1753990" cy="24384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AA58C71-9F7B-819A-2859-EB94561CBB5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74" t="21852" r="4074" b="5555"/>
          <a:stretch/>
        </p:blipFill>
        <p:spPr>
          <a:xfrm>
            <a:off x="4114377" y="1968517"/>
            <a:ext cx="1741714" cy="2438400"/>
          </a:xfrm>
          <a:prstGeom prst="rect">
            <a:avLst/>
          </a:prstGeom>
        </p:spPr>
      </p:pic>
      <p:sp>
        <p:nvSpPr>
          <p:cNvPr id="13" name="object 18">
            <a:extLst>
              <a:ext uri="{FF2B5EF4-FFF2-40B4-BE49-F238E27FC236}">
                <a16:creationId xmlns:a16="http://schemas.microsoft.com/office/drawing/2014/main" id="{B34E2BEF-FD5B-640C-C4B5-E28E1A313686}"/>
              </a:ext>
            </a:extLst>
          </p:cNvPr>
          <p:cNvSpPr txBox="1"/>
          <p:nvPr/>
        </p:nvSpPr>
        <p:spPr>
          <a:xfrm>
            <a:off x="157733" y="3112775"/>
            <a:ext cx="1738110" cy="26276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«Песни реки Казым» </a:t>
            </a:r>
          </a:p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(2 издания)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  <p:sp>
        <p:nvSpPr>
          <p:cNvPr id="14" name="object 18">
            <a:extLst>
              <a:ext uri="{FF2B5EF4-FFF2-40B4-BE49-F238E27FC236}">
                <a16:creationId xmlns:a16="http://schemas.microsoft.com/office/drawing/2014/main" id="{AA41D189-FAF6-BB39-1A63-1F10AF7E11A3}"/>
              </a:ext>
            </a:extLst>
          </p:cNvPr>
          <p:cNvSpPr txBox="1"/>
          <p:nvPr/>
        </p:nvSpPr>
        <p:spPr>
          <a:xfrm>
            <a:off x="1999784" y="4476438"/>
            <a:ext cx="1738110" cy="2499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130" marR="5080" indent="-139065" algn="ctr">
              <a:lnSpc>
                <a:spcPct val="115700"/>
              </a:lnSpc>
              <a:spcBef>
                <a:spcPts val="100"/>
              </a:spcBef>
            </a:pPr>
            <a:r>
              <a:rPr lang="ru-RU" sz="700" spc="65" dirty="0">
                <a:solidFill>
                  <a:srgbClr val="014843"/>
                </a:solidFill>
                <a:latin typeface="Tahoma"/>
                <a:cs typeface="Tahoma"/>
              </a:rPr>
              <a:t>Медвежьи игрища (День первый, День второй - 2 издания)</a:t>
            </a:r>
            <a:endParaRPr sz="700" spc="65" dirty="0">
              <a:solidFill>
                <a:srgbClr val="014843"/>
              </a:solidFill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925659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8200" y="189188"/>
            <a:ext cx="7277820" cy="5174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600" b="1" spc="110" dirty="0">
                <a:solidFill>
                  <a:srgbClr val="014843"/>
                </a:solidFill>
                <a:latin typeface="Malgun Gothic"/>
                <a:cs typeface="Malgun Gothic"/>
              </a:rPr>
              <a:t>Фольклорные экспедиции в Березовский район </a:t>
            </a:r>
          </a:p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600" b="1" spc="110" dirty="0">
                <a:solidFill>
                  <a:srgbClr val="014843"/>
                </a:solidFill>
                <a:latin typeface="Malgun Gothic"/>
                <a:cs typeface="Malgun Gothic"/>
              </a:rPr>
              <a:t>2023 год </a:t>
            </a:r>
            <a:endParaRPr sz="1600" dirty="0">
              <a:latin typeface="Malgun Gothic"/>
              <a:cs typeface="Malgun Gothic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0AE0DB5-C5DF-BDDA-20DE-D25C397C8BD6}"/>
              </a:ext>
            </a:extLst>
          </p:cNvPr>
          <p:cNvSpPr txBox="1"/>
          <p:nvPr/>
        </p:nvSpPr>
        <p:spPr>
          <a:xfrm>
            <a:off x="306217" y="811454"/>
            <a:ext cx="73914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249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творческом проекте «Цикл фольклорных экспедиций </a:t>
            </a:r>
            <a:br>
              <a:rPr lang="ru-RU" sz="1600" dirty="0">
                <a:solidFill>
                  <a:srgbClr val="0249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249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выявлению объектов нематериального этнокультурного достояния народов России» в рамках национального проекта «Культура» при поддержке Министерства культуры Российской Федерации.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01CB84-E242-DF0E-1338-9168EB016A52}"/>
              </a:ext>
            </a:extLst>
          </p:cNvPr>
          <p:cNvSpPr txBox="1"/>
          <p:nvPr/>
        </p:nvSpPr>
        <p:spPr>
          <a:xfrm>
            <a:off x="951779" y="1930539"/>
            <a:ext cx="724044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249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400" dirty="0">
                <a:solidFill>
                  <a:srgbClr val="0249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 признаны нематериальным этнокультурным достоянием </a:t>
            </a:r>
          </a:p>
          <a:p>
            <a:pPr algn="ctr"/>
            <a:r>
              <a:rPr lang="ru-RU" sz="1400" dirty="0">
                <a:solidFill>
                  <a:srgbClr val="02494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и внесены в Реестр НЭД России</a:t>
            </a: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94478815-7400-00DA-BCE1-BBBE880E77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61" y="2565507"/>
            <a:ext cx="2378439" cy="1854286"/>
          </a:xfrm>
          <a:prstGeom prst="rect">
            <a:avLst/>
          </a:prstGeom>
          <a:ln>
            <a:solidFill>
              <a:srgbClr val="024943"/>
            </a:solidFill>
          </a:ln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5386C486-BDD9-B8D6-8CEF-F6558B2640B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2" t="7423" r="10248" b="14082"/>
          <a:stretch/>
        </p:blipFill>
        <p:spPr>
          <a:xfrm>
            <a:off x="3231902" y="2571750"/>
            <a:ext cx="2605443" cy="1832824"/>
          </a:xfrm>
          <a:prstGeom prst="rect">
            <a:avLst/>
          </a:prstGeom>
          <a:ln>
            <a:solidFill>
              <a:srgbClr val="024943"/>
            </a:solidFill>
          </a:ln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D3D60259-29F5-691B-6029-97D96A4ADD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670"/>
          <a:stretch/>
        </p:blipFill>
        <p:spPr>
          <a:xfrm>
            <a:off x="6385360" y="2537789"/>
            <a:ext cx="2605442" cy="1866785"/>
          </a:xfrm>
          <a:prstGeom prst="rect">
            <a:avLst/>
          </a:prstGeom>
          <a:ln>
            <a:solidFill>
              <a:srgbClr val="024943"/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405C718-1D6A-DA36-0CB1-BFA145A318FF}"/>
              </a:ext>
            </a:extLst>
          </p:cNvPr>
          <p:cNvSpPr txBox="1"/>
          <p:nvPr/>
        </p:nvSpPr>
        <p:spPr>
          <a:xfrm>
            <a:off x="202661" y="4461741"/>
            <a:ext cx="251380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1100" kern="1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Технология изготовления музыкального инструмента санквылтап  у сосьвинских манси</a:t>
            </a:r>
            <a:endParaRPr lang="ru-RU" sz="1100" kern="100" dirty="0">
              <a:solidFill>
                <a:srgbClr val="024943"/>
              </a:soli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object 4">
            <a:extLst>
              <a:ext uri="{FF2B5EF4-FFF2-40B4-BE49-F238E27FC236}">
                <a16:creationId xmlns:a16="http://schemas.microsoft.com/office/drawing/2014/main" id="{1087E1AD-7AFD-B225-E48F-848B24D88A9E}"/>
              </a:ext>
            </a:extLst>
          </p:cNvPr>
          <p:cNvSpPr/>
          <p:nvPr/>
        </p:nvSpPr>
        <p:spPr>
          <a:xfrm>
            <a:off x="287280" y="824367"/>
            <a:ext cx="7620000" cy="1077218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D31EAB6A-9748-4AC9-E0A7-8595B2CA888C}"/>
              </a:ext>
            </a:extLst>
          </p:cNvPr>
          <p:cNvSpPr/>
          <p:nvPr/>
        </p:nvSpPr>
        <p:spPr>
          <a:xfrm>
            <a:off x="288561" y="4459240"/>
            <a:ext cx="2378440" cy="627109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5805925-F477-34B0-6DE4-769A2BADB771}"/>
              </a:ext>
            </a:extLst>
          </p:cNvPr>
          <p:cNvSpPr txBox="1"/>
          <p:nvPr/>
        </p:nvSpPr>
        <p:spPr>
          <a:xfrm>
            <a:off x="3345403" y="4490405"/>
            <a:ext cx="2378440" cy="4465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kern="1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Традиция исполнения песен             у тегинских хантов</a:t>
            </a:r>
          </a:p>
        </p:txBody>
      </p:sp>
      <p:sp>
        <p:nvSpPr>
          <p:cNvPr id="33" name="object 4">
            <a:extLst>
              <a:ext uri="{FF2B5EF4-FFF2-40B4-BE49-F238E27FC236}">
                <a16:creationId xmlns:a16="http://schemas.microsoft.com/office/drawing/2014/main" id="{DC0FE8CF-64E0-C9C0-6888-DCF7D9B0DA6A}"/>
              </a:ext>
            </a:extLst>
          </p:cNvPr>
          <p:cNvSpPr/>
          <p:nvPr/>
        </p:nvSpPr>
        <p:spPr>
          <a:xfrm>
            <a:off x="3231903" y="4462924"/>
            <a:ext cx="2605442" cy="623426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4">
            <a:extLst>
              <a:ext uri="{FF2B5EF4-FFF2-40B4-BE49-F238E27FC236}">
                <a16:creationId xmlns:a16="http://schemas.microsoft.com/office/drawing/2014/main" id="{FCDF5FE2-9E3A-24AE-F8C1-3DCD24443F9D}"/>
              </a:ext>
            </a:extLst>
          </p:cNvPr>
          <p:cNvSpPr/>
          <p:nvPr/>
        </p:nvSpPr>
        <p:spPr>
          <a:xfrm>
            <a:off x="6384154" y="4459241"/>
            <a:ext cx="2605442" cy="623426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F89E719-7FB6-8AC0-145B-03222838E523}"/>
              </a:ext>
            </a:extLst>
          </p:cNvPr>
          <p:cNvSpPr txBox="1"/>
          <p:nvPr/>
        </p:nvSpPr>
        <p:spPr>
          <a:xfrm>
            <a:off x="6545127" y="4438672"/>
            <a:ext cx="2378440" cy="619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kern="1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Традиция игры на музыкальном инструменте санквылтап            у сосьвинских манси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09BD0AEE-91FF-962A-2603-D779772AC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>
            <a:extLst>
              <a:ext uri="{FF2B5EF4-FFF2-40B4-BE49-F238E27FC236}">
                <a16:creationId xmlns:a16="http://schemas.microsoft.com/office/drawing/2014/main" id="{4F2E7859-099F-EDF2-82F5-6FC3D20C116F}"/>
              </a:ext>
            </a:extLst>
          </p:cNvPr>
          <p:cNvSpPr txBox="1"/>
          <p:nvPr/>
        </p:nvSpPr>
        <p:spPr>
          <a:xfrm>
            <a:off x="124457" y="248107"/>
            <a:ext cx="8865139" cy="51744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600" b="1" spc="110" dirty="0">
                <a:solidFill>
                  <a:srgbClr val="014843"/>
                </a:solidFill>
                <a:latin typeface="Malgun Gothic"/>
                <a:cs typeface="Malgun Gothic"/>
              </a:rPr>
              <a:t>Фольклорные экспедиции в Ханты-Мансийский  и Сургутский районы </a:t>
            </a:r>
          </a:p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1600" b="1" spc="110" dirty="0">
                <a:solidFill>
                  <a:srgbClr val="014843"/>
                </a:solidFill>
                <a:latin typeface="Malgun Gothic"/>
                <a:cs typeface="Malgun Gothic"/>
              </a:rPr>
              <a:t>2023 год </a:t>
            </a:r>
            <a:endParaRPr sz="1600" dirty="0">
              <a:latin typeface="Malgun Gothic"/>
              <a:cs typeface="Malgun Gothic"/>
            </a:endParaRPr>
          </a:p>
        </p:txBody>
      </p:sp>
      <p:sp>
        <p:nvSpPr>
          <p:cNvPr id="30" name="object 4">
            <a:extLst>
              <a:ext uri="{FF2B5EF4-FFF2-40B4-BE49-F238E27FC236}">
                <a16:creationId xmlns:a16="http://schemas.microsoft.com/office/drawing/2014/main" id="{B1AE8195-7787-33B7-4FCB-FA0BFE0C7B85}"/>
              </a:ext>
            </a:extLst>
          </p:cNvPr>
          <p:cNvSpPr/>
          <p:nvPr/>
        </p:nvSpPr>
        <p:spPr>
          <a:xfrm>
            <a:off x="498613" y="955276"/>
            <a:ext cx="7315200" cy="838200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7A609D-CA7B-3972-6F8A-E7C8539B5040}"/>
              </a:ext>
            </a:extLst>
          </p:cNvPr>
          <p:cNvSpPr txBox="1"/>
          <p:nvPr/>
        </p:nvSpPr>
        <p:spPr>
          <a:xfrm>
            <a:off x="491987" y="1051211"/>
            <a:ext cx="7581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Традиция гребли на обласе у восточных хантов «</a:t>
            </a:r>
            <a:r>
              <a:rPr lang="ru-RU" sz="1800" dirty="0" err="1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рытн</a:t>
            </a:r>
            <a:r>
              <a:rPr lang="ru-RU" sz="18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ӆ</a:t>
            </a:r>
            <a:r>
              <a:rPr lang="ru-RU" sz="1800" dirty="0" err="1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оваӆты</a:t>
            </a:r>
            <a:r>
              <a:rPr lang="ru-RU" sz="18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 </a:t>
            </a:r>
            <a:br>
              <a:rPr lang="ru-RU" sz="18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8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 лесных ненцев «вану </a:t>
            </a:r>
            <a:r>
              <a:rPr lang="ru-RU" sz="1800" dirty="0" err="1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тоӆаӈат</a:t>
            </a:r>
            <a:r>
              <a:rPr lang="ru-RU" sz="1800" dirty="0">
                <a:solidFill>
                  <a:srgbClr val="024943"/>
                </a:soli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</a:t>
            </a:r>
            <a:endParaRPr lang="ru-RU" dirty="0">
              <a:solidFill>
                <a:srgbClr val="024943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8C67A2D-18BC-F340-67B3-0D375115DB4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22" y="2419350"/>
            <a:ext cx="3886200" cy="259130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FE73A30-09B2-2C30-F8BC-B11B29B004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419350"/>
            <a:ext cx="3886200" cy="25913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264AFA0-98CD-7F63-D202-92E21279557C}"/>
              </a:ext>
            </a:extLst>
          </p:cNvPr>
          <p:cNvSpPr txBox="1"/>
          <p:nvPr/>
        </p:nvSpPr>
        <p:spPr>
          <a:xfrm>
            <a:off x="472108" y="1967879"/>
            <a:ext cx="6919291" cy="315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признана нематериальным этнокультурным достоянием Югры </a:t>
            </a:r>
          </a:p>
        </p:txBody>
      </p:sp>
    </p:spTree>
    <p:extLst>
      <p:ext uri="{BB962C8B-B14F-4D97-AF65-F5344CB8AC3E}">
        <p14:creationId xmlns:p14="http://schemas.microsoft.com/office/powerpoint/2010/main" val="26008937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E053FBA-E102-BCA0-FA92-C969AD8F6E25}"/>
              </a:ext>
            </a:extLst>
          </p:cNvPr>
          <p:cNvSpPr txBox="1"/>
          <p:nvPr/>
        </p:nvSpPr>
        <p:spPr>
          <a:xfrm>
            <a:off x="2515382" y="3251322"/>
            <a:ext cx="6181256" cy="3715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Обряды, связанные с рождением ребенка 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28600" y="265132"/>
            <a:ext cx="2133599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lang="ru-RU" sz="2400" spc="1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2024 год</a:t>
            </a:r>
            <a:endParaRPr sz="2400" spc="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" name="object 4">
            <a:extLst>
              <a:ext uri="{FF2B5EF4-FFF2-40B4-BE49-F238E27FC236}">
                <a16:creationId xmlns:a16="http://schemas.microsoft.com/office/drawing/2014/main" id="{C3236499-AC81-9A6D-27B5-AB1B0BC6D44A}"/>
              </a:ext>
            </a:extLst>
          </p:cNvPr>
          <p:cNvPicPr/>
          <p:nvPr/>
        </p:nvPicPr>
        <p:blipFill>
          <a:blip r:embed="rId2" cstate="print"/>
          <a:srcRect l="-1" r="51655"/>
          <a:stretch/>
        </p:blipFill>
        <p:spPr>
          <a:xfrm>
            <a:off x="8480895" y="4832"/>
            <a:ext cx="663105" cy="5143499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87D5F6BF-5FE7-B5F2-A81A-00B24E2A0CE8}"/>
              </a:ext>
            </a:extLst>
          </p:cNvPr>
          <p:cNvSpPr txBox="1"/>
          <p:nvPr/>
        </p:nvSpPr>
        <p:spPr>
          <a:xfrm>
            <a:off x="2439532" y="1303385"/>
            <a:ext cx="5741676" cy="3150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 marR="5080">
              <a:lnSpc>
                <a:spcPct val="114999"/>
              </a:lnSpc>
              <a:spcBef>
                <a:spcPts val="100"/>
              </a:spcBef>
            </a:pPr>
            <a:r>
              <a:rPr lang="ru-RU" sz="1400" spc="60" dirty="0">
                <a:solidFill>
                  <a:srgbClr val="014843"/>
                </a:solidFill>
                <a:latin typeface="Tahoma"/>
                <a:cs typeface="Tahoma"/>
              </a:rPr>
              <a:t>собраны материалы по проведению обрядовых традиций: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35E7C4-EAEA-BC6D-3FBC-88546684E427}"/>
              </a:ext>
            </a:extLst>
          </p:cNvPr>
          <p:cNvSpPr txBox="1"/>
          <p:nvPr/>
        </p:nvSpPr>
        <p:spPr>
          <a:xfrm>
            <a:off x="2386965" y="710686"/>
            <a:ext cx="65173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spc="-40" dirty="0">
                <a:solidFill>
                  <a:srgbClr val="014843"/>
                </a:solidFill>
                <a:latin typeface="Tahoma"/>
                <a:cs typeface="Tahoma"/>
              </a:rPr>
              <a:t>2</a:t>
            </a:r>
            <a:r>
              <a:rPr lang="ru-RU" sz="1800" spc="-40" dirty="0">
                <a:solidFill>
                  <a:srgbClr val="014843"/>
                </a:solidFill>
                <a:latin typeface="Tahoma"/>
                <a:cs typeface="Tahoma"/>
              </a:rPr>
              <a:t> </a:t>
            </a:r>
            <a:r>
              <a:rPr lang="ru-RU" sz="1800" spc="45" dirty="0">
                <a:solidFill>
                  <a:srgbClr val="014843"/>
                </a:solidFill>
                <a:latin typeface="Tahoma"/>
                <a:cs typeface="Tahoma"/>
              </a:rPr>
              <a:t>этнографических </a:t>
            </a:r>
            <a:r>
              <a:rPr lang="ru-RU" sz="1800" spc="60" dirty="0">
                <a:solidFill>
                  <a:srgbClr val="014843"/>
                </a:solidFill>
                <a:latin typeface="Tahoma"/>
                <a:cs typeface="Tahoma"/>
              </a:rPr>
              <a:t>экспедиции в Белоярский район</a:t>
            </a:r>
            <a:endParaRPr lang="ru-RU" dirty="0"/>
          </a:p>
        </p:txBody>
      </p:sp>
      <p:grpSp>
        <p:nvGrpSpPr>
          <p:cNvPr id="12" name="object 6">
            <a:extLst>
              <a:ext uri="{FF2B5EF4-FFF2-40B4-BE49-F238E27FC236}">
                <a16:creationId xmlns:a16="http://schemas.microsoft.com/office/drawing/2014/main" id="{62345FB5-CD70-1EA2-C0A8-0CDBD41F4461}"/>
              </a:ext>
            </a:extLst>
          </p:cNvPr>
          <p:cNvGrpSpPr/>
          <p:nvPr/>
        </p:nvGrpSpPr>
        <p:grpSpPr>
          <a:xfrm>
            <a:off x="2290825" y="1750278"/>
            <a:ext cx="71755" cy="67310"/>
            <a:chOff x="3361944" y="1147572"/>
            <a:chExt cx="71755" cy="67310"/>
          </a:xfrm>
        </p:grpSpPr>
        <p:sp>
          <p:nvSpPr>
            <p:cNvPr id="13" name="object 7">
              <a:extLst>
                <a:ext uri="{FF2B5EF4-FFF2-40B4-BE49-F238E27FC236}">
                  <a16:creationId xmlns:a16="http://schemas.microsoft.com/office/drawing/2014/main" id="{91A2EFA2-10D2-E093-B347-C004B25B48BC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62484" y="0"/>
                  </a:moveTo>
                  <a:lnTo>
                    <a:pt x="0" y="0"/>
                  </a:lnTo>
                  <a:lnTo>
                    <a:pt x="0" y="57912"/>
                  </a:lnTo>
                  <a:lnTo>
                    <a:pt x="62484" y="57912"/>
                  </a:lnTo>
                  <a:lnTo>
                    <a:pt x="62484" y="0"/>
                  </a:lnTo>
                  <a:close/>
                </a:path>
              </a:pathLst>
            </a:custGeom>
            <a:solidFill>
              <a:srgbClr val="CF1C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8">
              <a:extLst>
                <a:ext uri="{FF2B5EF4-FFF2-40B4-BE49-F238E27FC236}">
                  <a16:creationId xmlns:a16="http://schemas.microsoft.com/office/drawing/2014/main" id="{C89BCBE8-4974-BE74-0982-E4F7DE2D70B8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0" y="57912"/>
                  </a:moveTo>
                  <a:lnTo>
                    <a:pt x="62484" y="57912"/>
                  </a:lnTo>
                  <a:lnTo>
                    <a:pt x="62484" y="0"/>
                  </a:lnTo>
                  <a:lnTo>
                    <a:pt x="0" y="0"/>
                  </a:lnTo>
                  <a:lnTo>
                    <a:pt x="0" y="57912"/>
                  </a:lnTo>
                  <a:close/>
                </a:path>
              </a:pathLst>
            </a:custGeom>
            <a:ln w="9144">
              <a:solidFill>
                <a:srgbClr val="CF1C4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5" name="object 6">
            <a:extLst>
              <a:ext uri="{FF2B5EF4-FFF2-40B4-BE49-F238E27FC236}">
                <a16:creationId xmlns:a16="http://schemas.microsoft.com/office/drawing/2014/main" id="{7C3DB22C-F5D3-AD2F-1A03-FEBABFC03F59}"/>
              </a:ext>
            </a:extLst>
          </p:cNvPr>
          <p:cNvGrpSpPr/>
          <p:nvPr/>
        </p:nvGrpSpPr>
        <p:grpSpPr>
          <a:xfrm>
            <a:off x="2287574" y="2176998"/>
            <a:ext cx="71755" cy="67310"/>
            <a:chOff x="3361944" y="1147572"/>
            <a:chExt cx="71755" cy="67310"/>
          </a:xfrm>
        </p:grpSpPr>
        <p:sp>
          <p:nvSpPr>
            <p:cNvPr id="16" name="object 7">
              <a:extLst>
                <a:ext uri="{FF2B5EF4-FFF2-40B4-BE49-F238E27FC236}">
                  <a16:creationId xmlns:a16="http://schemas.microsoft.com/office/drawing/2014/main" id="{B8942ABF-784D-6EDF-96EB-49C487A2ABDB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62484" y="0"/>
                  </a:moveTo>
                  <a:lnTo>
                    <a:pt x="0" y="0"/>
                  </a:lnTo>
                  <a:lnTo>
                    <a:pt x="0" y="57912"/>
                  </a:lnTo>
                  <a:lnTo>
                    <a:pt x="62484" y="57912"/>
                  </a:lnTo>
                  <a:lnTo>
                    <a:pt x="62484" y="0"/>
                  </a:lnTo>
                  <a:close/>
                </a:path>
              </a:pathLst>
            </a:custGeom>
            <a:solidFill>
              <a:srgbClr val="CF1C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8">
              <a:extLst>
                <a:ext uri="{FF2B5EF4-FFF2-40B4-BE49-F238E27FC236}">
                  <a16:creationId xmlns:a16="http://schemas.microsoft.com/office/drawing/2014/main" id="{EF438CEB-64AA-5E81-F2EF-D44A6FF55974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0" y="57912"/>
                  </a:moveTo>
                  <a:lnTo>
                    <a:pt x="62484" y="57912"/>
                  </a:lnTo>
                  <a:lnTo>
                    <a:pt x="62484" y="0"/>
                  </a:lnTo>
                  <a:lnTo>
                    <a:pt x="0" y="0"/>
                  </a:lnTo>
                  <a:lnTo>
                    <a:pt x="0" y="57912"/>
                  </a:lnTo>
                  <a:close/>
                </a:path>
              </a:pathLst>
            </a:custGeom>
            <a:ln w="9144">
              <a:solidFill>
                <a:srgbClr val="CF1C4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C99E06F6-BF50-C102-3EEE-3BF7C3ABC208}"/>
              </a:ext>
            </a:extLst>
          </p:cNvPr>
          <p:cNvSpPr txBox="1"/>
          <p:nvPr/>
        </p:nvSpPr>
        <p:spPr>
          <a:xfrm>
            <a:off x="2490465" y="1659977"/>
            <a:ext cx="690298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Обряд поклонения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Йиӈк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вөрт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ики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«Водный дух-мужчина» в д.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Тугияны</a:t>
            </a:r>
            <a:endParaRPr lang="ru-RU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C9123A5-77C9-5872-00BB-006072E30B27}"/>
              </a:ext>
            </a:extLst>
          </p:cNvPr>
          <p:cNvSpPr txBox="1"/>
          <p:nvPr/>
        </p:nvSpPr>
        <p:spPr>
          <a:xfrm>
            <a:off x="2494423" y="2003890"/>
            <a:ext cx="6302442" cy="6947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Обряд поклонения Юхан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оваӈ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ӆ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аваӆты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ӆ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апат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вөрт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«На устье Казыма</a:t>
            </a:r>
          </a:p>
          <a:p>
            <a:pPr>
              <a:lnSpc>
                <a:spcPct val="150000"/>
              </a:lnSpc>
            </a:pP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семеро охранителей» на территории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Казымского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сора»</a:t>
            </a:r>
          </a:p>
        </p:txBody>
      </p:sp>
      <p:grpSp>
        <p:nvGrpSpPr>
          <p:cNvPr id="24" name="object 6">
            <a:extLst>
              <a:ext uri="{FF2B5EF4-FFF2-40B4-BE49-F238E27FC236}">
                <a16:creationId xmlns:a16="http://schemas.microsoft.com/office/drawing/2014/main" id="{9C20EDD2-444B-055F-DED1-AD714035BF39}"/>
              </a:ext>
            </a:extLst>
          </p:cNvPr>
          <p:cNvGrpSpPr/>
          <p:nvPr/>
        </p:nvGrpSpPr>
        <p:grpSpPr>
          <a:xfrm>
            <a:off x="2295397" y="2897954"/>
            <a:ext cx="71755" cy="67310"/>
            <a:chOff x="3361944" y="1147572"/>
            <a:chExt cx="71755" cy="67310"/>
          </a:xfrm>
        </p:grpSpPr>
        <p:sp>
          <p:nvSpPr>
            <p:cNvPr id="25" name="object 7">
              <a:extLst>
                <a:ext uri="{FF2B5EF4-FFF2-40B4-BE49-F238E27FC236}">
                  <a16:creationId xmlns:a16="http://schemas.microsoft.com/office/drawing/2014/main" id="{2883B192-2C87-7362-45A6-130C66BB6073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62484" y="0"/>
                  </a:moveTo>
                  <a:lnTo>
                    <a:pt x="0" y="0"/>
                  </a:lnTo>
                  <a:lnTo>
                    <a:pt x="0" y="57912"/>
                  </a:lnTo>
                  <a:lnTo>
                    <a:pt x="62484" y="57912"/>
                  </a:lnTo>
                  <a:lnTo>
                    <a:pt x="62484" y="0"/>
                  </a:lnTo>
                  <a:close/>
                </a:path>
              </a:pathLst>
            </a:custGeom>
            <a:solidFill>
              <a:srgbClr val="CF1C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8">
              <a:extLst>
                <a:ext uri="{FF2B5EF4-FFF2-40B4-BE49-F238E27FC236}">
                  <a16:creationId xmlns:a16="http://schemas.microsoft.com/office/drawing/2014/main" id="{014898E6-20DF-14E9-0B8E-9200DF6DE154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0" y="57912"/>
                  </a:moveTo>
                  <a:lnTo>
                    <a:pt x="62484" y="57912"/>
                  </a:lnTo>
                  <a:lnTo>
                    <a:pt x="62484" y="0"/>
                  </a:lnTo>
                  <a:lnTo>
                    <a:pt x="0" y="0"/>
                  </a:lnTo>
                  <a:lnTo>
                    <a:pt x="0" y="57912"/>
                  </a:lnTo>
                  <a:close/>
                </a:path>
              </a:pathLst>
            </a:custGeom>
            <a:ln w="9144">
              <a:solidFill>
                <a:srgbClr val="CF1C4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4C978A3-6047-AC93-0EEB-8BBD3C2DE425}"/>
              </a:ext>
            </a:extLst>
          </p:cNvPr>
          <p:cNvSpPr txBox="1"/>
          <p:nvPr/>
        </p:nvSpPr>
        <p:spPr>
          <a:xfrm>
            <a:off x="2515382" y="2777721"/>
            <a:ext cx="56388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Традиция управления лодкой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юрн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хоп  у казымских хантов</a:t>
            </a:r>
            <a:endParaRPr lang="ru-RU" sz="1400" dirty="0"/>
          </a:p>
        </p:txBody>
      </p:sp>
      <p:grpSp>
        <p:nvGrpSpPr>
          <p:cNvPr id="29" name="object 6">
            <a:extLst>
              <a:ext uri="{FF2B5EF4-FFF2-40B4-BE49-F238E27FC236}">
                <a16:creationId xmlns:a16="http://schemas.microsoft.com/office/drawing/2014/main" id="{7456C8B5-4BFA-1D0B-77FF-4E52F26ED281}"/>
              </a:ext>
            </a:extLst>
          </p:cNvPr>
          <p:cNvGrpSpPr/>
          <p:nvPr/>
        </p:nvGrpSpPr>
        <p:grpSpPr>
          <a:xfrm>
            <a:off x="2295523" y="3437110"/>
            <a:ext cx="71755" cy="67310"/>
            <a:chOff x="3361944" y="1147572"/>
            <a:chExt cx="71755" cy="67310"/>
          </a:xfrm>
        </p:grpSpPr>
        <p:sp>
          <p:nvSpPr>
            <p:cNvPr id="30" name="object 7">
              <a:extLst>
                <a:ext uri="{FF2B5EF4-FFF2-40B4-BE49-F238E27FC236}">
                  <a16:creationId xmlns:a16="http://schemas.microsoft.com/office/drawing/2014/main" id="{0A4C0103-4657-1920-7971-AF9999D81B94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62484" y="0"/>
                  </a:moveTo>
                  <a:lnTo>
                    <a:pt x="0" y="0"/>
                  </a:lnTo>
                  <a:lnTo>
                    <a:pt x="0" y="57912"/>
                  </a:lnTo>
                  <a:lnTo>
                    <a:pt x="62484" y="57912"/>
                  </a:lnTo>
                  <a:lnTo>
                    <a:pt x="62484" y="0"/>
                  </a:lnTo>
                  <a:close/>
                </a:path>
              </a:pathLst>
            </a:custGeom>
            <a:solidFill>
              <a:srgbClr val="CF1C4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8">
              <a:extLst>
                <a:ext uri="{FF2B5EF4-FFF2-40B4-BE49-F238E27FC236}">
                  <a16:creationId xmlns:a16="http://schemas.microsoft.com/office/drawing/2014/main" id="{AE19B300-8811-72FA-30D5-CE847693F92A}"/>
                </a:ext>
              </a:extLst>
            </p:cNvPr>
            <p:cNvSpPr/>
            <p:nvPr/>
          </p:nvSpPr>
          <p:spPr>
            <a:xfrm>
              <a:off x="3366516" y="1152144"/>
              <a:ext cx="62865" cy="58419"/>
            </a:xfrm>
            <a:custGeom>
              <a:avLst/>
              <a:gdLst/>
              <a:ahLst/>
              <a:cxnLst/>
              <a:rect l="l" t="t" r="r" b="b"/>
              <a:pathLst>
                <a:path w="62864" h="58419">
                  <a:moveTo>
                    <a:pt x="0" y="57912"/>
                  </a:moveTo>
                  <a:lnTo>
                    <a:pt x="62484" y="57912"/>
                  </a:lnTo>
                  <a:lnTo>
                    <a:pt x="62484" y="0"/>
                  </a:lnTo>
                  <a:lnTo>
                    <a:pt x="0" y="0"/>
                  </a:lnTo>
                  <a:lnTo>
                    <a:pt x="0" y="57912"/>
                  </a:lnTo>
                  <a:close/>
                </a:path>
              </a:pathLst>
            </a:custGeom>
            <a:ln w="9144">
              <a:solidFill>
                <a:srgbClr val="CF1C41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4">
            <a:extLst>
              <a:ext uri="{FF2B5EF4-FFF2-40B4-BE49-F238E27FC236}">
                <a16:creationId xmlns:a16="http://schemas.microsoft.com/office/drawing/2014/main" id="{07B93590-256B-18E2-3E19-DE9617C9F2D4}"/>
              </a:ext>
            </a:extLst>
          </p:cNvPr>
          <p:cNvSpPr/>
          <p:nvPr/>
        </p:nvSpPr>
        <p:spPr>
          <a:xfrm>
            <a:off x="2287574" y="718605"/>
            <a:ext cx="6141531" cy="470212"/>
          </a:xfrm>
          <a:custGeom>
            <a:avLst/>
            <a:gdLst/>
            <a:ahLst/>
            <a:cxnLst/>
            <a:rect l="l" t="t" r="r" b="b"/>
            <a:pathLst>
              <a:path w="2049780" h="3256915">
                <a:moveTo>
                  <a:pt x="0" y="341630"/>
                </a:moveTo>
                <a:lnTo>
                  <a:pt x="3118" y="295263"/>
                </a:lnTo>
                <a:lnTo>
                  <a:pt x="12203" y="250795"/>
                </a:lnTo>
                <a:lnTo>
                  <a:pt x="26847" y="208633"/>
                </a:lnTo>
                <a:lnTo>
                  <a:pt x="46643" y="169182"/>
                </a:lnTo>
                <a:lnTo>
                  <a:pt x="71184" y="132850"/>
                </a:lnTo>
                <a:lnTo>
                  <a:pt x="100063" y="100044"/>
                </a:lnTo>
                <a:lnTo>
                  <a:pt x="132872" y="71169"/>
                </a:lnTo>
                <a:lnTo>
                  <a:pt x="169205" y="46632"/>
                </a:lnTo>
                <a:lnTo>
                  <a:pt x="208654" y="26840"/>
                </a:lnTo>
                <a:lnTo>
                  <a:pt x="250813" y="12200"/>
                </a:lnTo>
                <a:lnTo>
                  <a:pt x="295274" y="3117"/>
                </a:lnTo>
                <a:lnTo>
                  <a:pt x="341630" y="0"/>
                </a:lnTo>
                <a:lnTo>
                  <a:pt x="1708150" y="0"/>
                </a:lnTo>
                <a:lnTo>
                  <a:pt x="1754516" y="3117"/>
                </a:lnTo>
                <a:lnTo>
                  <a:pt x="1798984" y="12200"/>
                </a:lnTo>
                <a:lnTo>
                  <a:pt x="1841146" y="26840"/>
                </a:lnTo>
                <a:lnTo>
                  <a:pt x="1880597" y="46632"/>
                </a:lnTo>
                <a:lnTo>
                  <a:pt x="1916929" y="71169"/>
                </a:lnTo>
                <a:lnTo>
                  <a:pt x="1949735" y="100044"/>
                </a:lnTo>
                <a:lnTo>
                  <a:pt x="1978610" y="132850"/>
                </a:lnTo>
                <a:lnTo>
                  <a:pt x="2003147" y="169182"/>
                </a:lnTo>
                <a:lnTo>
                  <a:pt x="2022939" y="208633"/>
                </a:lnTo>
                <a:lnTo>
                  <a:pt x="2037579" y="250795"/>
                </a:lnTo>
                <a:lnTo>
                  <a:pt x="2046662" y="295263"/>
                </a:lnTo>
                <a:lnTo>
                  <a:pt x="2049780" y="341630"/>
                </a:lnTo>
                <a:lnTo>
                  <a:pt x="2049780" y="2915158"/>
                </a:lnTo>
                <a:lnTo>
                  <a:pt x="2046662" y="2961524"/>
                </a:lnTo>
                <a:lnTo>
                  <a:pt x="2037579" y="3005992"/>
                </a:lnTo>
                <a:lnTo>
                  <a:pt x="2022939" y="3048154"/>
                </a:lnTo>
                <a:lnTo>
                  <a:pt x="2003147" y="3087605"/>
                </a:lnTo>
                <a:lnTo>
                  <a:pt x="1978610" y="3123937"/>
                </a:lnTo>
                <a:lnTo>
                  <a:pt x="1949735" y="3156743"/>
                </a:lnTo>
                <a:lnTo>
                  <a:pt x="1916929" y="3185618"/>
                </a:lnTo>
                <a:lnTo>
                  <a:pt x="1880597" y="3210155"/>
                </a:lnTo>
                <a:lnTo>
                  <a:pt x="1841146" y="3229947"/>
                </a:lnTo>
                <a:lnTo>
                  <a:pt x="1798984" y="3244587"/>
                </a:lnTo>
                <a:lnTo>
                  <a:pt x="1754516" y="3253670"/>
                </a:lnTo>
                <a:lnTo>
                  <a:pt x="1708150" y="3256788"/>
                </a:lnTo>
                <a:lnTo>
                  <a:pt x="341630" y="3256788"/>
                </a:lnTo>
                <a:lnTo>
                  <a:pt x="295274" y="3253670"/>
                </a:lnTo>
                <a:lnTo>
                  <a:pt x="250813" y="3244587"/>
                </a:lnTo>
                <a:lnTo>
                  <a:pt x="208654" y="3229947"/>
                </a:lnTo>
                <a:lnTo>
                  <a:pt x="169205" y="3210155"/>
                </a:lnTo>
                <a:lnTo>
                  <a:pt x="132872" y="3185618"/>
                </a:lnTo>
                <a:lnTo>
                  <a:pt x="100063" y="3156743"/>
                </a:lnTo>
                <a:lnTo>
                  <a:pt x="71184" y="3123937"/>
                </a:lnTo>
                <a:lnTo>
                  <a:pt x="46643" y="3087605"/>
                </a:lnTo>
                <a:lnTo>
                  <a:pt x="26847" y="3048154"/>
                </a:lnTo>
                <a:lnTo>
                  <a:pt x="12203" y="3005992"/>
                </a:lnTo>
                <a:lnTo>
                  <a:pt x="3118" y="2961524"/>
                </a:lnTo>
                <a:lnTo>
                  <a:pt x="0" y="2915158"/>
                </a:lnTo>
                <a:lnTo>
                  <a:pt x="0" y="341630"/>
                </a:lnTo>
                <a:close/>
              </a:path>
            </a:pathLst>
          </a:custGeom>
          <a:ln w="19811">
            <a:solidFill>
              <a:srgbClr val="E04761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9E369856-E05F-45F5-ABAD-48CC9333E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683"/>
          <a:stretch/>
        </p:blipFill>
        <p:spPr>
          <a:xfrm>
            <a:off x="3429000" y="3705894"/>
            <a:ext cx="2756535" cy="1359441"/>
          </a:xfrm>
          <a:prstGeom prst="rect">
            <a:avLst/>
          </a:prstGeom>
          <a:ln>
            <a:solidFill>
              <a:srgbClr val="024943"/>
            </a:solidFill>
          </a:ln>
        </p:spPr>
      </p:pic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D704F3DE-536E-9BEE-D005-24176F8B471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80"/>
          <a:stretch/>
        </p:blipFill>
        <p:spPr>
          <a:xfrm>
            <a:off x="5632" y="1365132"/>
            <a:ext cx="2216808" cy="2667000"/>
          </a:xfrm>
          <a:prstGeom prst="rect">
            <a:avLst/>
          </a:prstGeom>
          <a:ln>
            <a:solidFill>
              <a:srgbClr val="024943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E47FCB0-669D-BA65-3CA9-B2323FE3A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5C2F1A9D-4900-A505-830D-0F9B2E9F763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76164" y="248575"/>
            <a:ext cx="753211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dirty="0"/>
              <a:t>Деятельность Окружной школы Медвежьих игрищ</a:t>
            </a:r>
            <a:endParaRPr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C33B9F-8C2C-BD5C-A7D3-009CD952E06D}"/>
              </a:ext>
            </a:extLst>
          </p:cNvPr>
          <p:cNvSpPr txBox="1"/>
          <p:nvPr/>
        </p:nvSpPr>
        <p:spPr>
          <a:xfrm>
            <a:off x="3200400" y="748574"/>
            <a:ext cx="5638799" cy="738664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составлен комплексный план по сохранению и популяризации обряда «Медвежьи игрища» по локальным группам обско-угорских народов на 2024 – 2025 гг.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1F5E9B-A6BC-7D71-8BD0-DFA909DF2489}"/>
              </a:ext>
            </a:extLst>
          </p:cNvPr>
          <p:cNvSpPr txBox="1"/>
          <p:nvPr/>
        </p:nvSpPr>
        <p:spPr>
          <a:xfrm>
            <a:off x="3200400" y="1592817"/>
            <a:ext cx="5638799" cy="954107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заключены соглашения по реализации окружной фольклорной лаборатории в локальных группах (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с.п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Казым Белоярского района, </a:t>
            </a:r>
            <a:r>
              <a:rPr lang="ru-RU" sz="1400" dirty="0" err="1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с.п</a:t>
            </a: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Саранпауль Березовского района,    г. Мегион):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D4F7FB-DAE2-CF86-5877-708D6CDB87FF}"/>
              </a:ext>
            </a:extLst>
          </p:cNvPr>
          <p:cNvSpPr txBox="1"/>
          <p:nvPr/>
        </p:nvSpPr>
        <p:spPr>
          <a:xfrm>
            <a:off x="3548254" y="2607656"/>
            <a:ext cx="46057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МАУК «Центр историко-культурного наследия «Касум ёх»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48AF24-FA79-13EA-B6B9-D0FF768007D1}"/>
              </a:ext>
            </a:extLst>
          </p:cNvPr>
          <p:cNvSpPr txBox="1"/>
          <p:nvPr/>
        </p:nvSpPr>
        <p:spPr>
          <a:xfrm>
            <a:off x="3548254" y="2841852"/>
            <a:ext cx="55957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АНО сохранения культуры и развития этнотехнологий «Стойбище Нумсанг ёх» Мыслящие люди)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791D17B-F442-04CA-7379-68683609B114}"/>
              </a:ext>
            </a:extLst>
          </p:cNvPr>
          <p:cNvSpPr txBox="1"/>
          <p:nvPr/>
        </p:nvSpPr>
        <p:spPr>
          <a:xfrm>
            <a:off x="3548254" y="3271450"/>
            <a:ext cx="2603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АНО «Центр этнотехнологий»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72FA65-F0DC-8488-F95B-90AE37134896}"/>
              </a:ext>
            </a:extLst>
          </p:cNvPr>
          <p:cNvSpPr txBox="1"/>
          <p:nvPr/>
        </p:nvSpPr>
        <p:spPr>
          <a:xfrm>
            <a:off x="3548254" y="3495233"/>
            <a:ext cx="53303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МАУ «Региональный историко-культурный и экологический центр»»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37FC99-2C91-1A94-34F1-1F8C4E4A415D}"/>
              </a:ext>
            </a:extLst>
          </p:cNvPr>
          <p:cNvSpPr txBox="1"/>
          <p:nvPr/>
        </p:nvSpPr>
        <p:spPr>
          <a:xfrm>
            <a:off x="3200400" y="3828812"/>
            <a:ext cx="5638799" cy="1169551"/>
          </a:xfrm>
          <a:prstGeom prst="rect">
            <a:avLst/>
          </a:prstGeom>
          <a:noFill/>
          <a:ln>
            <a:solidFill>
              <a:srgbClr val="024943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srgbClr val="024943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Ведётся подготовка и согласование специализированных программ для организации и проведения дистанционных форм обучения Окружной школы Медвежьих игрищ, в том числе в общеобразовательных учреждениях, имеющих пришкольные интернаты 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A18499B-1F09-2B7D-4000-6476A29F2F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91" t="4833" r="14445" b="38148"/>
          <a:stretch/>
        </p:blipFill>
        <p:spPr>
          <a:xfrm>
            <a:off x="38924" y="762310"/>
            <a:ext cx="3100448" cy="1784614"/>
          </a:xfrm>
          <a:prstGeom prst="rect">
            <a:avLst/>
          </a:prstGeom>
          <a:ln>
            <a:solidFill>
              <a:srgbClr val="024943"/>
            </a:solidFill>
          </a:ln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88C36625-2F10-75A4-A9CC-A2458BD934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5" t="13604" r="10100" b="-13604"/>
          <a:stretch/>
        </p:blipFill>
        <p:spPr>
          <a:xfrm>
            <a:off x="38924" y="2611150"/>
            <a:ext cx="3100448" cy="278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53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2784</TotalTime>
  <Words>619</Words>
  <Application>Microsoft Office PowerPoint</Application>
  <PresentationFormat>Экран (16:9)</PresentationFormat>
  <Paragraphs>77</Paragraphs>
  <Slides>10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Malgun Gothic</vt:lpstr>
      <vt:lpstr>Arial</vt:lpstr>
      <vt:lpstr>Calibri</vt:lpstr>
      <vt:lpstr>Tahoma</vt:lpstr>
      <vt:lpstr>Times New Roman</vt:lpstr>
      <vt:lpstr>Wingdings</vt:lpstr>
      <vt:lpstr>Office Theme</vt:lpstr>
      <vt:lpstr> Об организации деятельности по сбору, переводу, опубликованию и исследованию материалов фольклорного наследия коренных малочисленных народов Севера, в том числе по сохранению ревитализации, изучению и популяризации обрядовой традиции «Медвежьи игрища»</vt:lpstr>
      <vt:lpstr>Презентация PowerPoint</vt:lpstr>
      <vt:lpstr>Презентация PowerPoint</vt:lpstr>
      <vt:lpstr>Презентация PowerPoint</vt:lpstr>
      <vt:lpstr>Издательская деятельность</vt:lpstr>
      <vt:lpstr>Презентация PowerPoint</vt:lpstr>
      <vt:lpstr>Презентация PowerPoint</vt:lpstr>
      <vt:lpstr>2024 год</vt:lpstr>
      <vt:lpstr>Деятельность Окружной школы Медвежьих игрищ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 Сергеевна Стащенко</dc:creator>
  <cp:lastModifiedBy>kit-622008-tjhg6@outlook.com</cp:lastModifiedBy>
  <cp:revision>8</cp:revision>
  <dcterms:created xsi:type="dcterms:W3CDTF">2025-02-14T11:22:50Z</dcterms:created>
  <dcterms:modified xsi:type="dcterms:W3CDTF">2025-02-19T11:36:06Z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2024-06-21T00:00:00Z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2025-02-14T00:00:00Z</vt:filetime>
  </property>
  <property fmtid="{D5CDD505-2E9C-101B-9397-08002B2CF9AE}" pid="5" name="Producer">
    <vt:lpwstr>Microsoft® PowerPoint® 2016</vt:lpwstr>
  </property>
</Properties>
</file>